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</p:sldMasterIdLst>
  <p:notesMasterIdLst>
    <p:notesMasterId r:id="rId14"/>
  </p:notesMasterIdLst>
  <p:sldIdLst>
    <p:sldId id="258" r:id="rId2"/>
    <p:sldId id="259" r:id="rId3"/>
    <p:sldId id="270" r:id="rId4"/>
    <p:sldId id="260" r:id="rId5"/>
    <p:sldId id="261" r:id="rId6"/>
    <p:sldId id="265" r:id="rId7"/>
    <p:sldId id="266" r:id="rId8"/>
    <p:sldId id="267" r:id="rId9"/>
    <p:sldId id="268" r:id="rId10"/>
    <p:sldId id="269" r:id="rId11"/>
    <p:sldId id="264" r:id="rId12"/>
    <p:sldId id="262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6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912" y="114"/>
      </p:cViewPr>
      <p:guideLst>
        <p:guide orient="horz" pos="864"/>
        <p:guide pos="6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722E4D4-3B37-4EEF-86E7-42C0A22C6B3A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C04DC4-237A-4606-8AA8-BBD2FD5E90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1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questions</a:t>
            </a:r>
            <a:r>
              <a:rPr lang="en-US" baseline="0" dirty="0"/>
              <a:t> answered at end. As questions com up, use chat feature during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04DC4-237A-4606-8AA8-BBD2FD5E90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2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out interesting fact about the founder of the Hansen Corporation.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04DC4-237A-4606-8AA8-BBD2FD5E90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8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sample model # going to be used in next several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04DC4-237A-4606-8AA8-BBD2FD5E90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5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this time answer</a:t>
            </a:r>
            <a:r>
              <a:rPr lang="en-US" baseline="0" dirty="0"/>
              <a:t> any questions that may have come up as time permits.</a:t>
            </a:r>
          </a:p>
          <a:p>
            <a:r>
              <a:rPr lang="en-US" dirty="0"/>
              <a:t>Talk about watching for upcoming webinars.</a:t>
            </a:r>
            <a:r>
              <a:rPr lang="en-US" baseline="0" dirty="0"/>
              <a:t> Future topic recommendations.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04DC4-237A-4606-8AA8-BBD2FD5E90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8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3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309136"/>
            <a:ext cx="4495831" cy="1418075"/>
          </a:xfrm>
        </p:spPr>
        <p:txBody>
          <a:bodyPr/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WELCOME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Clock School 101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1738" y="1676400"/>
            <a:ext cx="3755379" cy="33604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you’ll learn from your synchron</a:t>
            </a:r>
            <a:r>
              <a:rPr lang="en-US" baseline="30000" dirty="0"/>
              <a:t>®</a:t>
            </a:r>
            <a:r>
              <a:rPr lang="en-US" dirty="0"/>
              <a:t> motor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Distinguishing Information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Model # explanation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Voltage, speed, cycles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Mounting characteristics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Wire colors</a:t>
            </a:r>
          </a:p>
          <a:p>
            <a:pPr lvl="1"/>
            <a:r>
              <a:rPr lang="en-US" dirty="0"/>
              <a:t>Replacement options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Mechanical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Solid-state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20" y="4740022"/>
            <a:ext cx="1571859" cy="1511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6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Voltage, Speed and Other Information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3177" r="9732" b="12317"/>
          <a:stretch/>
        </p:blipFill>
        <p:spPr>
          <a:xfrm>
            <a:off x="7688518" y="2758788"/>
            <a:ext cx="3050956" cy="3036606"/>
          </a:xfrm>
          <a:effectLst>
            <a:outerShdw blurRad="63500" dist="381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8139" r="5581" b="4904"/>
          <a:stretch/>
        </p:blipFill>
        <p:spPr>
          <a:xfrm>
            <a:off x="4391244" y="2758788"/>
            <a:ext cx="3050956" cy="3036606"/>
          </a:xfrm>
          <a:effectLst>
            <a:outerShdw blurRad="635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1154955" y="2895600"/>
            <a:ext cx="3010645" cy="312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Output shaft speeds listed in RPM, RPH or RPD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Input volts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Cycles / Hz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Date stamping</a:t>
            </a:r>
          </a:p>
        </p:txBody>
      </p:sp>
    </p:spTree>
    <p:extLst>
      <p:ext uri="{BB962C8B-B14F-4D97-AF65-F5344CB8AC3E}">
        <p14:creationId xmlns:p14="http://schemas.microsoft.com/office/powerpoint/2010/main" val="159435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Replacement Options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dirty="0"/>
              <a:t>Mechanical</a:t>
            </a:r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8" r="3879" b="32987"/>
          <a:stretch/>
        </p:blipFill>
        <p:spPr/>
      </p:pic>
      <p:sp>
        <p:nvSpPr>
          <p:cNvPr id="19" name="Text Placeholder 18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Repair/Replace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572537" y="4461005"/>
            <a:ext cx="3046766" cy="651156"/>
          </a:xfrm>
        </p:spPr>
        <p:txBody>
          <a:bodyPr/>
          <a:lstStyle/>
          <a:p>
            <a:pPr algn="ctr"/>
            <a:r>
              <a:rPr lang="en-US" sz="2000" dirty="0"/>
              <a:t>Solid-State Movement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37174" r="23109" b="30750"/>
          <a:stretch/>
        </p:blipFill>
        <p:spPr/>
      </p:pic>
      <p:sp>
        <p:nvSpPr>
          <p:cNvPr id="20" name="Text Placeholder 19"/>
          <p:cNvSpPr>
            <a:spLocks noGrp="1"/>
          </p:cNvSpPr>
          <p:nvPr>
            <p:ph type="body" sz="half" idx="19"/>
          </p:nvPr>
        </p:nvSpPr>
        <p:spPr>
          <a:xfrm>
            <a:off x="4568865" y="5112161"/>
            <a:ext cx="3050438" cy="843056"/>
          </a:xfrm>
        </p:spPr>
        <p:txBody>
          <a:bodyPr/>
          <a:lstStyle/>
          <a:p>
            <a:pPr algn="ctr"/>
            <a:r>
              <a:rPr lang="en-US" dirty="0"/>
              <a:t>Replace</a:t>
            </a:r>
          </a:p>
          <a:p>
            <a:pPr algn="ctr"/>
            <a:r>
              <a:rPr lang="en-US" dirty="0"/>
              <a:t>Energy Savings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7983434" y="4487130"/>
            <a:ext cx="3050438" cy="651154"/>
          </a:xfrm>
        </p:spPr>
        <p:txBody>
          <a:bodyPr/>
          <a:lstStyle/>
          <a:p>
            <a:pPr algn="ctr"/>
            <a:r>
              <a:rPr lang="en-US" sz="2000" dirty="0"/>
              <a:t>Circuit Board &amp; Cover</a:t>
            </a: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10916" r="3769" b="10482"/>
          <a:stretch/>
        </p:blipFill>
        <p:spPr>
          <a:xfrm>
            <a:off x="8163031" y="2603500"/>
            <a:ext cx="2691242" cy="1591510"/>
          </a:xfrm>
        </p:spPr>
      </p:pic>
      <p:sp>
        <p:nvSpPr>
          <p:cNvPr id="21" name="Text Placeholder 20"/>
          <p:cNvSpPr>
            <a:spLocks noGrp="1"/>
          </p:cNvSpPr>
          <p:nvPr>
            <p:ph type="body" sz="half" idx="20"/>
          </p:nvPr>
        </p:nvSpPr>
        <p:spPr>
          <a:xfrm>
            <a:off x="7983434" y="5112160"/>
            <a:ext cx="3050437" cy="843054"/>
          </a:xfrm>
        </p:spPr>
        <p:txBody>
          <a:bodyPr/>
          <a:lstStyle/>
          <a:p>
            <a:pPr algn="ctr"/>
            <a:r>
              <a:rPr lang="en-US" dirty="0"/>
              <a:t>Molex</a:t>
            </a:r>
            <a:r>
              <a:rPr lang="en-US" baseline="30000" dirty="0"/>
              <a:t>®</a:t>
            </a:r>
            <a:r>
              <a:rPr lang="en-US" dirty="0"/>
              <a:t> Connection</a:t>
            </a:r>
          </a:p>
        </p:txBody>
      </p:sp>
    </p:spTree>
    <p:extLst>
      <p:ext uri="{BB962C8B-B14F-4D97-AF65-F5344CB8AC3E}">
        <p14:creationId xmlns:p14="http://schemas.microsoft.com/office/powerpoint/2010/main" val="1606342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ends our webinar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 recording of this has been made and will be available to you. Watch for email.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13" y="5243911"/>
            <a:ext cx="28448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20" y="2925398"/>
            <a:ext cx="1571859" cy="1511405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154955" y="858253"/>
            <a:ext cx="7050582" cy="3360420"/>
          </a:xfrm>
          <a:prstGeom prst="roundRect">
            <a:avLst>
              <a:gd name="adj" fmla="val 1858"/>
            </a:avLst>
          </a:prstGeom>
          <a:effectLst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>
                <a:solidFill>
                  <a:schemeClr val="accent1"/>
                </a:solidFill>
              </a:rPr>
              <a:t>Thank You For Joining Us Today</a:t>
            </a:r>
          </a:p>
          <a:p>
            <a:pPr lvl="1"/>
            <a:r>
              <a:rPr lang="en-US" dirty="0"/>
              <a:t>Watch for upcoming Clock School webinars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Let us know what topics you’d like us to cover!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email us: marketing@atsclock.com</a:t>
            </a:r>
          </a:p>
          <a:p>
            <a:pPr lvl="1"/>
            <a:r>
              <a:rPr lang="en-US" dirty="0"/>
              <a:t>Subscribe to our Blog for current topics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blog.american-time.com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Contact us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800-328-8996</a:t>
            </a:r>
          </a:p>
          <a:p>
            <a:pPr lvl="2"/>
            <a:r>
              <a:rPr lang="en-US" dirty="0">
                <a:solidFill>
                  <a:srgbClr val="0076BF"/>
                </a:solidFill>
              </a:rPr>
              <a:t>american-time.com</a:t>
            </a:r>
          </a:p>
        </p:txBody>
      </p:sp>
    </p:spTree>
    <p:extLst>
      <p:ext uri="{BB962C8B-B14F-4D97-AF65-F5344CB8AC3E}">
        <p14:creationId xmlns:p14="http://schemas.microsoft.com/office/powerpoint/2010/main" val="190070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2479905"/>
            <a:ext cx="3860260" cy="571603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Scott DeSmith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 b="2779"/>
          <a:stretch>
            <a:fillRect/>
          </a:stretch>
        </p:blipFill>
        <p:spPr>
          <a:xfrm>
            <a:off x="6822721" y="1351556"/>
            <a:ext cx="2933988" cy="41563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46255"/>
            <a:ext cx="3859212" cy="1846850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Product Application Specialist</a:t>
            </a:r>
          </a:p>
          <a:p>
            <a:r>
              <a:rPr lang="en-US" sz="1200" dirty="0">
                <a:solidFill>
                  <a:schemeClr val="bg1"/>
                </a:solidFill>
              </a:rPr>
              <a:t>Scott has been with American Time for the past 33 years. As a Product Application Specialist, customers continuously rely on Scott’s expertise in traditional synchronized time system solutions and legacy clock repairs to troubleshoot and solve their clock pain points.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gray">
          <a:xfrm>
            <a:off x="1153907" y="1146405"/>
            <a:ext cx="3860260" cy="571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Your presenter today</a:t>
            </a:r>
          </a:p>
        </p:txBody>
      </p:sp>
    </p:spTree>
    <p:extLst>
      <p:ext uri="{BB962C8B-B14F-4D97-AF65-F5344CB8AC3E}">
        <p14:creationId xmlns:p14="http://schemas.microsoft.com/office/powerpoint/2010/main" val="113909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9625341" cy="925805"/>
          </a:xfrm>
        </p:spPr>
        <p:txBody>
          <a:bodyPr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About Synchron</a:t>
            </a:r>
            <a:r>
              <a:rPr lang="en-US" sz="3600" baseline="30000" dirty="0">
                <a:solidFill>
                  <a:schemeClr val="bg1"/>
                </a:solidFill>
              </a:rPr>
              <a:t>®</a:t>
            </a:r>
            <a:r>
              <a:rPr lang="en-US" sz="3600" dirty="0">
                <a:solidFill>
                  <a:schemeClr val="bg1"/>
                </a:solidFill>
              </a:rPr>
              <a:t> Motors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7598" y="3489510"/>
            <a:ext cx="10122646" cy="2680767"/>
          </a:xfrm>
        </p:spPr>
        <p:txBody>
          <a:bodyPr anchor="t" anchorCtr="0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The ones we will be looking at today are most commonly use in: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76BF"/>
                </a:solidFill>
              </a:rPr>
              <a:t>HVAC – Damper and Valve Controls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76BF"/>
                </a:solidFill>
              </a:rPr>
              <a:t>Mechanical Timers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accent1"/>
                </a:solidFill>
              </a:rPr>
              <a:t>Clocks!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76BF"/>
                </a:solidFill>
              </a:rPr>
              <a:t>Chart Recorders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76BF"/>
                </a:solidFill>
              </a:rPr>
              <a:t>POP Displays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85111" y="1896676"/>
            <a:ext cx="9649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Made by Hansen Corporation in many types for a wide variety of applications.</a:t>
            </a:r>
          </a:p>
          <a:p>
            <a:pPr lvl="1"/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founder was a jeweler and watch maker and gained recognition when he designed the first automatic bell ringing system at the request of a local high school principal.</a:t>
            </a:r>
          </a:p>
        </p:txBody>
      </p:sp>
    </p:spTree>
    <p:extLst>
      <p:ext uri="{BB962C8B-B14F-4D97-AF65-F5344CB8AC3E}">
        <p14:creationId xmlns:p14="http://schemas.microsoft.com/office/powerpoint/2010/main" val="6666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your Synchron Motors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Model #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Sample: A 12 R A -3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568865" y="5117878"/>
            <a:ext cx="3050438" cy="909180"/>
          </a:xfrm>
        </p:spPr>
        <p:txBody>
          <a:bodyPr/>
          <a:lstStyle/>
          <a:p>
            <a:pPr algn="ctr"/>
            <a:r>
              <a:rPr lang="en-US" dirty="0"/>
              <a:t>V, Hz, RPM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83434" y="4476143"/>
            <a:ext cx="3050438" cy="651154"/>
          </a:xfrm>
        </p:spPr>
        <p:txBody>
          <a:bodyPr/>
          <a:lstStyle/>
          <a:p>
            <a:pPr algn="ctr"/>
            <a:r>
              <a:rPr lang="en-US" dirty="0"/>
              <a:t>Other Information</a:t>
            </a:r>
          </a:p>
        </p:txBody>
      </p:sp>
      <p:pic>
        <p:nvPicPr>
          <p:cNvPr id="14" name="Picture Placeholder 13"/>
          <p:cNvPicPr preferRelativeResize="0">
            <a:picLocks noGrp="1" noChangeAspect="1"/>
          </p:cNvPicPr>
          <p:nvPr>
            <p:ph type="pic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8017" r="9728" b="35739"/>
          <a:stretch/>
        </p:blipFill>
        <p:spPr>
          <a:xfrm>
            <a:off x="8162544" y="2603500"/>
            <a:ext cx="2691242" cy="1591510"/>
          </a:xfrm>
          <a:effectLst>
            <a:outerShdw blurRad="63500" dist="38100" dir="54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983434" y="5113121"/>
            <a:ext cx="3050437" cy="843054"/>
          </a:xfrm>
        </p:spPr>
        <p:txBody>
          <a:bodyPr/>
          <a:lstStyle/>
          <a:p>
            <a:pPr algn="ctr"/>
            <a:r>
              <a:rPr lang="en-US" dirty="0"/>
              <a:t>Date Stamp, Custom Models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4246" r="13885" b="31208"/>
          <a:stretch/>
        </p:blipFill>
        <p:spPr>
          <a:xfrm>
            <a:off x="1334550" y="2603500"/>
            <a:ext cx="2691241" cy="1591510"/>
          </a:xfrm>
          <a:effectLst>
            <a:outerShdw blurRad="63500" dist="38100" dir="5400000" algn="tl" rotWithShape="0">
              <a:srgbClr val="000000">
                <a:alpha val="25000"/>
              </a:srgbClr>
            </a:outerShdw>
          </a:effectLst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21706" r="13858" b="23963"/>
          <a:stretch/>
        </p:blipFill>
        <p:spPr>
          <a:xfrm>
            <a:off x="4748462" y="2603500"/>
            <a:ext cx="2691242" cy="1591510"/>
          </a:xfrm>
          <a:effectLst>
            <a:outerShdw blurRad="63500" dist="38100" dir="54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585032"/>
          </a:xfrm>
        </p:spPr>
        <p:txBody>
          <a:bodyPr/>
          <a:lstStyle/>
          <a:p>
            <a:pPr algn="ctr"/>
            <a:r>
              <a:rPr lang="en-US" dirty="0"/>
              <a:t>Voltage, Speed</a:t>
            </a:r>
          </a:p>
        </p:txBody>
      </p:sp>
    </p:spTree>
    <p:extLst>
      <p:ext uri="{BB962C8B-B14F-4D97-AF65-F5344CB8AC3E}">
        <p14:creationId xmlns:p14="http://schemas.microsoft.com/office/powerpoint/2010/main" val="84123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05158" cy="1600200"/>
          </a:xfrm>
        </p:spPr>
        <p:txBody>
          <a:bodyPr/>
          <a:lstStyle/>
          <a:p>
            <a:r>
              <a:rPr lang="en-US" sz="1400" dirty="0"/>
              <a:t>Sample Model #</a:t>
            </a:r>
            <a:br>
              <a:rPr lang="en-US" sz="1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  12  R  A  -3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26374" r="21128" b="17291"/>
          <a:stretch/>
        </p:blipFill>
        <p:spPr>
          <a:xfrm>
            <a:off x="6112484" y="1391092"/>
            <a:ext cx="2322676" cy="2309142"/>
          </a:xfr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2895600"/>
            <a:ext cx="3161865" cy="312927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Alphabetical characters shown in this position signify motor types.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Include lead length and stripping, lead position, lead color code and torque rating of motor.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EXAMPLE: “A” means 6” leads stripped 5/8 and in 6 o’clock position (standard), color (black 110v. 60cy.) and standard torque (3w) 8 in. oz. @ 1RPM.</a:t>
            </a: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3689" y="2074895"/>
            <a:ext cx="468058" cy="468058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2701" r="19136" b="12175"/>
          <a:stretch/>
        </p:blipFill>
        <p:spPr>
          <a:xfrm>
            <a:off x="8642740" y="1391092"/>
            <a:ext cx="2266562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715" r="27350" b="28039"/>
          <a:stretch/>
        </p:blipFill>
        <p:spPr>
          <a:xfrm>
            <a:off x="6112483" y="3921640"/>
            <a:ext cx="2322677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7268" r="18832" b="24805"/>
          <a:stretch/>
        </p:blipFill>
        <p:spPr>
          <a:xfrm>
            <a:off x="8642740" y="3921640"/>
            <a:ext cx="2266561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05158" cy="1600200"/>
          </a:xfrm>
        </p:spPr>
        <p:txBody>
          <a:bodyPr/>
          <a:lstStyle/>
          <a:p>
            <a:r>
              <a:rPr lang="en-US" sz="1400" dirty="0"/>
              <a:t>Sample Model #</a:t>
            </a:r>
            <a:br>
              <a:rPr lang="en-US" sz="1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  12  R  A  -3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1975" r="31245" b="6223"/>
          <a:stretch/>
        </p:blipFill>
        <p:spPr>
          <a:xfrm>
            <a:off x="6112483" y="1391092"/>
            <a:ext cx="2322677" cy="2309142"/>
          </a:xfr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95600"/>
            <a:ext cx="3005920" cy="312927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Numeral after motor type is the type of output.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Diameter and length of hub, diameter and length of shaft and whether round, flatted, threaded or with pinion, crank or other device.</a:t>
            </a: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516" y="2074895"/>
            <a:ext cx="468058" cy="468058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5" t="14018" r="6953" b="19767"/>
          <a:stretch/>
        </p:blipFill>
        <p:spPr>
          <a:xfrm>
            <a:off x="8642740" y="1391092"/>
            <a:ext cx="2266561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7" t="17135" r="7220" b="7622"/>
          <a:stretch/>
        </p:blipFill>
        <p:spPr>
          <a:xfrm>
            <a:off x="6112483" y="3921640"/>
            <a:ext cx="2322677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19877" b="5498"/>
          <a:stretch/>
        </p:blipFill>
        <p:spPr>
          <a:xfrm>
            <a:off x="8649828" y="3921640"/>
            <a:ext cx="2266561" cy="2309142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05158" cy="1600200"/>
          </a:xfrm>
        </p:spPr>
        <p:txBody>
          <a:bodyPr/>
          <a:lstStyle/>
          <a:p>
            <a:r>
              <a:rPr lang="en-US" sz="1400" dirty="0"/>
              <a:t>Sample Model #</a:t>
            </a:r>
            <a:br>
              <a:rPr lang="en-US" sz="1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  12  R  A  -3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1912" r="2612" b="1413"/>
          <a:stretch/>
        </p:blipFill>
        <p:spPr>
          <a:xfrm>
            <a:off x="6112483" y="1391092"/>
            <a:ext cx="4796818" cy="4839690"/>
          </a:xfr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95600"/>
            <a:ext cx="3005920" cy="312927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Letter R (or L) signifies direction of rotation of shaft.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R=Clockwise and L=Counterclockwise when viewing output side of motor.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8459" y="2074895"/>
            <a:ext cx="468058" cy="468058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61" y="2787118"/>
            <a:ext cx="1850839" cy="1850839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066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05158" cy="1600200"/>
          </a:xfrm>
        </p:spPr>
        <p:txBody>
          <a:bodyPr/>
          <a:lstStyle/>
          <a:p>
            <a:r>
              <a:rPr lang="en-US" sz="1400" dirty="0"/>
              <a:t>Sample Model #</a:t>
            </a:r>
            <a:br>
              <a:rPr lang="en-US" sz="1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  12  R  A  -3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0334" r="3108" b="7284"/>
          <a:stretch/>
        </p:blipFill>
        <p:spPr>
          <a:xfrm>
            <a:off x="5642345" y="1771740"/>
            <a:ext cx="5472222" cy="3190120"/>
          </a:xfr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95600"/>
            <a:ext cx="3005920" cy="312927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Letter shown after “R” or “L” represents the style of mounting.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“A” in this instance is a round motor with 4 mounting lugs.</a:t>
            </a: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2219" y="2074895"/>
            <a:ext cx="468058" cy="468058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05158" cy="1600200"/>
          </a:xfrm>
        </p:spPr>
        <p:txBody>
          <a:bodyPr/>
          <a:lstStyle/>
          <a:p>
            <a:r>
              <a:rPr lang="en-US" sz="1400" dirty="0"/>
              <a:t>Sample Model #</a:t>
            </a:r>
            <a:br>
              <a:rPr lang="en-US" sz="1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  12  R  A  -3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895600"/>
            <a:ext cx="3005920" cy="312927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Called dash numbers and is a hyphenated numeral denoting a special motor feature series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Internal clutches, special tests, thrust positions Up or Down, reversible and tandem, plated motors &amp; etc.</a:t>
            </a: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0230" y="2074895"/>
            <a:ext cx="468058" cy="468058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33" y="5243911"/>
            <a:ext cx="2844800" cy="457200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4873" r="5481" b="4557"/>
          <a:stretch/>
        </p:blipFill>
        <p:spPr>
          <a:xfrm>
            <a:off x="6112483" y="1850724"/>
            <a:ext cx="4796818" cy="3920426"/>
          </a:xfrm>
          <a:prstGeom prst="rect">
            <a:avLst/>
          </a:prstGeom>
          <a:effectLst>
            <a:outerShdw blurRad="63500" dist="38100" dir="54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103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and red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C3123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1263</TotalTime>
  <Words>567</Words>
  <Application>Microsoft Office PowerPoint</Application>
  <PresentationFormat>Widescreen</PresentationFormat>
  <Paragraphs>79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Ion Boardroom</vt:lpstr>
      <vt:lpstr>WELCOME Clock School 101</vt:lpstr>
      <vt:lpstr>Scott DeSmith</vt:lpstr>
      <vt:lpstr>About Synchron® Motors</vt:lpstr>
      <vt:lpstr>How to read your Synchron Motors</vt:lpstr>
      <vt:lpstr>Sample Model #  A  12  R  A  -3 </vt:lpstr>
      <vt:lpstr>Sample Model #  A  12  R  A  -3 </vt:lpstr>
      <vt:lpstr>Sample Model #  A  12  R  A  -3 </vt:lpstr>
      <vt:lpstr>Sample Model #  A  12  R  A  -3 </vt:lpstr>
      <vt:lpstr>Sample Model #  A  12  R  A  -3 </vt:lpstr>
      <vt:lpstr>Voltage, Speed and Other Information</vt:lpstr>
      <vt:lpstr>Replacement Options</vt:lpstr>
      <vt:lpstr>This ends our webinar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Carmen Kaufenberg</cp:lastModifiedBy>
  <cp:revision>51</cp:revision>
  <dcterms:created xsi:type="dcterms:W3CDTF">2017-06-15T21:41:03Z</dcterms:created>
  <dcterms:modified xsi:type="dcterms:W3CDTF">2017-06-27T14:28:08Z</dcterms:modified>
</cp:coreProperties>
</file>